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EE303-AE8F-4920-B20F-B5F02C640034}" v="1" dt="2025-02-03T10:28:20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upe, Simon" userId="67fba66d-3c1f-461e-b50c-8c3cce3167cb" providerId="ADAL" clId="{471EE303-AE8F-4920-B20F-B5F02C640034}"/>
    <pc:docChg chg="custSel modSld">
      <pc:chgData name="Grupe, Simon" userId="67fba66d-3c1f-461e-b50c-8c3cce3167cb" providerId="ADAL" clId="{471EE303-AE8F-4920-B20F-B5F02C640034}" dt="2025-02-03T10:29:34.183" v="93" actId="1076"/>
      <pc:docMkLst>
        <pc:docMk/>
      </pc:docMkLst>
      <pc:sldChg chg="addSp modSp mod">
        <pc:chgData name="Grupe, Simon" userId="67fba66d-3c1f-461e-b50c-8c3cce3167cb" providerId="ADAL" clId="{471EE303-AE8F-4920-B20F-B5F02C640034}" dt="2025-02-03T10:29:34.183" v="93" actId="1076"/>
        <pc:sldMkLst>
          <pc:docMk/>
          <pc:sldMk cId="1506783538" sldId="261"/>
        </pc:sldMkLst>
        <pc:spChg chg="add mod">
          <ac:chgData name="Grupe, Simon" userId="67fba66d-3c1f-461e-b50c-8c3cce3167cb" providerId="ADAL" clId="{471EE303-AE8F-4920-B20F-B5F02C640034}" dt="2025-02-03T10:29:34.183" v="93" actId="1076"/>
          <ac:spMkLst>
            <pc:docMk/>
            <pc:sldMk cId="1506783538" sldId="261"/>
            <ac:spMk id="4" creationId="{8A6B3CA1-27B3-78DD-58DF-2EE7C3083BF4}"/>
          </ac:spMkLst>
        </pc:spChg>
      </pc:sldChg>
      <pc:sldChg chg="modSp mod">
        <pc:chgData name="Grupe, Simon" userId="67fba66d-3c1f-461e-b50c-8c3cce3167cb" providerId="ADAL" clId="{471EE303-AE8F-4920-B20F-B5F02C640034}" dt="2025-02-03T10:26:49.919" v="65" actId="13926"/>
        <pc:sldMkLst>
          <pc:docMk/>
          <pc:sldMk cId="811725125" sldId="263"/>
        </pc:sldMkLst>
        <pc:graphicFrameChg chg="modGraphic">
          <ac:chgData name="Grupe, Simon" userId="67fba66d-3c1f-461e-b50c-8c3cce3167cb" providerId="ADAL" clId="{471EE303-AE8F-4920-B20F-B5F02C640034}" dt="2025-02-03T10:26:49.919" v="65" actId="13926"/>
          <ac:graphicFrameMkLst>
            <pc:docMk/>
            <pc:sldMk cId="811725125" sldId="263"/>
            <ac:graphicFrameMk id="2" creationId="{405D52A7-2EEB-4E8C-9752-E7C007C4853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03C5F-5520-4510-B74C-4CB070B71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04784BB-D71B-4C6D-B2C4-9F8182CE6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1EF7D5-9A39-406A-867D-9F9640CC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26B26D-0D01-4AD5-BADA-A6927CCC8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027F99-052B-4543-A978-0E6854EA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68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FDB08-2C63-46CF-AD75-D6E4D0C4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1932616-3DC7-4942-AEE5-0E6009AB1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F10B32-9F06-4CD0-8E56-C71EB12A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3F694-0FFC-4F0A-ADBC-456469B5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FBE1A4-98BC-4CDC-88FB-83FE0427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0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9F570D6-FDE3-4CA2-B7CA-2A481BB7C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F0DD23-34C6-4F5A-AF60-E89F20160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709490-A79A-433B-9FAC-07D1FF09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A79EA5-FF54-459F-946E-1CCE8FAD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3F15F7-EA50-4313-A4D8-1DABF8A5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0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C5651-1C85-4CBA-9B85-BD97E1AC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D33213-C5BB-4D76-BC73-B7F92FF0E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B5D37B-4F98-4D11-B252-ACD08D48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69BED2-40DB-48AE-831D-3D8D84CFA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77AF8A-5366-42B8-8995-5331D92A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98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E4961-0EFA-4E62-895E-E1C38B2A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C3A6F-B3F7-4732-8822-A32FF0DBE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08EE40-F396-4391-BA1F-1AFD2CFD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9E5749-7D76-4483-B6B3-3FDD9FAB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41DB72-2ADB-48A7-9D96-66E2172C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86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58AE2-7010-4283-B9D0-C7F7A8E4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A13801-FA86-451E-9A8F-DE4ECBE3F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BCF2AA-440D-42AC-ADFE-49BC2772C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F5448A-8589-4E52-9D7C-E09B1F2C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7AF17E-3682-41AF-A359-F2A41C7B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24A106-A6A5-40FD-8269-A07BA79C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47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52445-59E9-41E8-88BF-57C55861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26EC57-94D4-43DF-8C8A-C2E3BDBBC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6739C4-6EEF-4297-AF06-7FE592C18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7A486A-1592-4C8F-81E3-1097E80E0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4C59C5-991D-444A-B0E3-00649190D7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4721C0-67B8-4D6C-BE1D-4D52D324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D175A0-5CD3-49DA-A15C-5EFF1FE2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51B0A7-E3C5-4C73-8CCC-BDD0A664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63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AA783F-5589-4BA6-ABEB-957F7F85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1D75B9-BB8B-4D54-BC8E-C1FBB3758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D0DC17-BE95-4BCB-866A-9F880FFF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FBD0E3-54F7-4B39-8096-1F206006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99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EDC274C-040A-4E98-9B68-541EBD88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5F5802-4523-496E-8227-39240147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2E57D7-76D4-4024-8904-AA1F9933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11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82EBA-00E7-4AB9-BE39-7779A2B7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BF3566-C5F3-4C14-9BF3-E4D17824D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1761CA-147F-48E4-8C01-34E6467B6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27C219-23BB-44C2-8FB0-7FAA3841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EDB5CD-FD5A-4C35-9CC9-4BE943EE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FA5CC1-8623-49B2-AC39-CD8AC268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2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015E9-9BA7-49ED-A441-1A1C547E9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1CB8CEE-5279-463C-9BFE-11F1EF22D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76572D-EE5D-4556-A45E-B22B6EFEA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2C8C60-85EF-4391-BB49-852D51D1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9FCEC5-24AF-49B8-B5CD-C3D03881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34BC47-C0F6-4342-AF79-BCDA20DE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0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53AA4E-214D-4ACF-A29C-746FF19E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5F3EBF-0E27-41C4-B3E9-0D6E05E8E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07405A-FB0F-4225-A638-F6754B511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9D10-2D01-4FDB-BD83-FB9B61C620BE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D13E7D-B13B-4FA3-A49D-02BFED328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B0C45C-2F45-47AB-B862-26215FE1D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AFCC-C695-43FF-ABC0-5B0F568E68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95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05D52A7-2EEB-4E8C-9752-E7C007C48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26808"/>
              </p:ext>
            </p:extLst>
          </p:nvPr>
        </p:nvGraphicFramePr>
        <p:xfrm>
          <a:off x="1147416" y="764431"/>
          <a:ext cx="10282584" cy="597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627">
                  <a:extLst>
                    <a:ext uri="{9D8B030D-6E8A-4147-A177-3AD203B41FA5}">
                      <a16:colId xmlns:a16="http://schemas.microsoft.com/office/drawing/2014/main" val="2903108525"/>
                    </a:ext>
                  </a:extLst>
                </a:gridCol>
                <a:gridCol w="2951922">
                  <a:extLst>
                    <a:ext uri="{9D8B030D-6E8A-4147-A177-3AD203B41FA5}">
                      <a16:colId xmlns:a16="http://schemas.microsoft.com/office/drawing/2014/main" val="4211277878"/>
                    </a:ext>
                  </a:extLst>
                </a:gridCol>
                <a:gridCol w="3150705">
                  <a:extLst>
                    <a:ext uri="{9D8B030D-6E8A-4147-A177-3AD203B41FA5}">
                      <a16:colId xmlns:a16="http://schemas.microsoft.com/office/drawing/2014/main" val="3190893843"/>
                    </a:ext>
                  </a:extLst>
                </a:gridCol>
                <a:gridCol w="2395330">
                  <a:extLst>
                    <a:ext uri="{9D8B030D-6E8A-4147-A177-3AD203B41FA5}">
                      <a16:colId xmlns:a16="http://schemas.microsoft.com/office/drawing/2014/main" val="3213542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Bisherige Ausbildungsordnung</a:t>
                      </a:r>
                    </a:p>
                    <a:p>
                      <a:pPr algn="ctr"/>
                      <a:r>
                        <a:rPr lang="de-DE" sz="1400" dirty="0"/>
                        <a:t>2014 - 2024</a:t>
                      </a:r>
                    </a:p>
                    <a:p>
                      <a:r>
                        <a:rPr lang="de-DE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Neue Ausbildungsordnung </a:t>
                      </a:r>
                    </a:p>
                    <a:p>
                      <a:pPr algn="ctr"/>
                      <a:r>
                        <a:rPr lang="de-DE" sz="1400" dirty="0"/>
                        <a:t>ab 01. August 2025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Änderungen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im Überblick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42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Berufsbezeichnung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Kaufmann / Kauffrau für Büromanagement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Kaufmann / Kauffrau für Büromanagement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keine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64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Ausbildungsdauer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 Jahre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 Jahre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/>
                        <a:t>keine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630483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Ausbildungs-</a:t>
                      </a:r>
                      <a:r>
                        <a:rPr lang="de-DE" sz="1400" b="1" dirty="0" err="1"/>
                        <a:t>rahmenplan</a:t>
                      </a:r>
                      <a:r>
                        <a:rPr lang="de-DE" sz="1400" b="1" dirty="0"/>
                        <a:t> (1)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Pflichtqualifikationen</a:t>
                      </a:r>
                      <a:endParaRPr lang="de-DE" sz="1100" b="1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400" b="1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400" b="1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400" b="1" i="0" u="none" strike="noStrike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 Büroprozesse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1.1 Informationsmanagement,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 Informationsverarbeitung,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1.3 bürowirtschaftliche Abläufe,</a:t>
                      </a:r>
                    </a:p>
                    <a:p>
                      <a:pPr marL="268288" indent="-268288">
                        <a:spcAft>
                          <a:spcPts val="600"/>
                        </a:spcAft>
                      </a:pPr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1.4 Koordinations- und Organisationsaufgaben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</a:pPr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 Geschäftsprozesse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2.1 Kundenbeziehungen</a:t>
                      </a:r>
                    </a:p>
                    <a:p>
                      <a:pPr marL="268288" indent="-268288"/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2.2 Auftragsbearbeitung und -nachbereitung,</a:t>
                      </a:r>
                    </a:p>
                    <a:p>
                      <a:pPr marL="268288" indent="-268288">
                        <a:tabLst>
                          <a:tab pos="268288" algn="l"/>
                        </a:tabLst>
                      </a:pPr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2.3 Beschaffung von Material und externen Dienstleistungen,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2.4 personalbezogene Aufgaben,</a:t>
                      </a:r>
                    </a:p>
                    <a:p>
                      <a:r>
                        <a:rPr lang="de-DE" sz="1400" b="0" i="0" u="none" strike="noStrike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2.5 kaufmännische Steuerung.</a:t>
                      </a:r>
                      <a:endParaRPr lang="de-DE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Wahlqualifikationsübergreifende berufsprofilgebende Fertigkeiten, Kenntnisse und Fähigkeiten </a:t>
                      </a:r>
                    </a:p>
                    <a:p>
                      <a:endParaRPr lang="de-DE" sz="1400" dirty="0"/>
                    </a:p>
                    <a:p>
                      <a:r>
                        <a:rPr lang="de-DE" sz="1400" dirty="0"/>
                        <a:t>1. Informationsmanagement anwenden,</a:t>
                      </a:r>
                    </a:p>
                    <a:p>
                      <a:pPr marL="179388" indent="-179388"/>
                      <a:r>
                        <a:rPr lang="de-DE" sz="1400" dirty="0"/>
                        <a:t>2. Informationsverarbeitung durchführen,</a:t>
                      </a:r>
                    </a:p>
                    <a:p>
                      <a:pPr marL="179388" indent="-179388"/>
                      <a:r>
                        <a:rPr lang="de-DE" sz="1400" dirty="0"/>
                        <a:t>3. bürowirtschaftliche Abläufe organisieren,</a:t>
                      </a:r>
                    </a:p>
                    <a:p>
                      <a:pPr marL="179388" indent="-179388"/>
                      <a:r>
                        <a:rPr lang="de-DE" sz="1400" dirty="0"/>
                        <a:t>4. Koordinations- und Organisationsaufgaben übernehmen,</a:t>
                      </a:r>
                    </a:p>
                    <a:p>
                      <a:r>
                        <a:rPr lang="de-DE" sz="1400" dirty="0"/>
                        <a:t>5. Kundenbeziehungen gestalten,</a:t>
                      </a:r>
                    </a:p>
                    <a:p>
                      <a:r>
                        <a:rPr lang="de-DE" sz="1400" dirty="0"/>
                        <a:t>6. Auftragsbearbeitung durchführen,</a:t>
                      </a:r>
                    </a:p>
                    <a:p>
                      <a:pPr marL="179388" indent="-179388"/>
                      <a:r>
                        <a:rPr lang="de-DE" sz="1400" dirty="0"/>
                        <a:t>7. Material und externe Dienstleistungen beschaffen,</a:t>
                      </a:r>
                    </a:p>
                    <a:p>
                      <a:pPr marL="179388" indent="-179388"/>
                      <a:r>
                        <a:rPr lang="de-DE" sz="1400" dirty="0"/>
                        <a:t>8. personalbezogene Aufgaben übernehmen,</a:t>
                      </a:r>
                    </a:p>
                    <a:p>
                      <a:pPr marL="179388" indent="-179388"/>
                      <a:r>
                        <a:rPr lang="de-DE" sz="1400" dirty="0"/>
                        <a:t>9. kaufmännische Steuerung durchführen.</a:t>
                      </a:r>
                    </a:p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400" b="1" dirty="0"/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400" b="1" dirty="0"/>
                        <a:t>Keine inhaltlichen Änderungen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de-DE" sz="1400" b="0" dirty="0"/>
                        <a:t>Kompetenz- / handlungsorientierte Formulierungen</a:t>
                      </a:r>
                      <a:endParaRPr lang="de-DE" sz="14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de-DE" sz="1400" dirty="0"/>
                        <a:t>formale Anpassungen an aktuelle Strukturvorgaben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257035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E69B4147-CD63-4E7F-8EC0-9A07A871E7C6}"/>
              </a:ext>
            </a:extLst>
          </p:cNvPr>
          <p:cNvSpPr txBox="1"/>
          <p:nvPr/>
        </p:nvSpPr>
        <p:spPr>
          <a:xfrm>
            <a:off x="1272209" y="278297"/>
            <a:ext cx="1011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070C0"/>
                </a:solidFill>
              </a:rPr>
              <a:t>Neuordnung Kaufleute für Büromanagement:  Änderungen im Überblick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6B3CA1-27B3-78DD-58DF-2EE7C3083BF4}"/>
              </a:ext>
            </a:extLst>
          </p:cNvPr>
          <p:cNvSpPr txBox="1"/>
          <p:nvPr/>
        </p:nvSpPr>
        <p:spPr>
          <a:xfrm rot="16200000">
            <a:off x="-996125" y="3182779"/>
            <a:ext cx="28456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u="sng" dirty="0">
                <a:solidFill>
                  <a:srgbClr val="FF0000"/>
                </a:solidFill>
              </a:rPr>
              <a:t>Quelle: </a:t>
            </a:r>
            <a:r>
              <a:rPr lang="de-DE" sz="2600" u="sng" dirty="0" err="1">
                <a:solidFill>
                  <a:srgbClr val="FF0000"/>
                </a:solidFill>
              </a:rPr>
              <a:t>BiBB</a:t>
            </a:r>
            <a:r>
              <a:rPr lang="de-DE" sz="2600" u="sng" dirty="0">
                <a:solidFill>
                  <a:srgbClr val="FF0000"/>
                </a:solidFill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50678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05D52A7-2EEB-4E8C-9752-E7C007C48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009153"/>
              </p:ext>
            </p:extLst>
          </p:nvPr>
        </p:nvGraphicFramePr>
        <p:xfrm>
          <a:off x="1147416" y="991704"/>
          <a:ext cx="10282584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627">
                  <a:extLst>
                    <a:ext uri="{9D8B030D-6E8A-4147-A177-3AD203B41FA5}">
                      <a16:colId xmlns:a16="http://schemas.microsoft.com/office/drawing/2014/main" val="2903108525"/>
                    </a:ext>
                  </a:extLst>
                </a:gridCol>
                <a:gridCol w="2951922">
                  <a:extLst>
                    <a:ext uri="{9D8B030D-6E8A-4147-A177-3AD203B41FA5}">
                      <a16:colId xmlns:a16="http://schemas.microsoft.com/office/drawing/2014/main" val="4211277878"/>
                    </a:ext>
                  </a:extLst>
                </a:gridCol>
                <a:gridCol w="3150705">
                  <a:extLst>
                    <a:ext uri="{9D8B030D-6E8A-4147-A177-3AD203B41FA5}">
                      <a16:colId xmlns:a16="http://schemas.microsoft.com/office/drawing/2014/main" val="3190893843"/>
                    </a:ext>
                  </a:extLst>
                </a:gridCol>
                <a:gridCol w="2395330">
                  <a:extLst>
                    <a:ext uri="{9D8B030D-6E8A-4147-A177-3AD203B41FA5}">
                      <a16:colId xmlns:a16="http://schemas.microsoft.com/office/drawing/2014/main" val="3213542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Bisherige Ausbildungsordnung</a:t>
                      </a:r>
                    </a:p>
                    <a:p>
                      <a:pPr algn="ctr"/>
                      <a:r>
                        <a:rPr lang="de-DE" sz="1400" dirty="0"/>
                        <a:t>2014 - 2024</a:t>
                      </a:r>
                    </a:p>
                    <a:p>
                      <a:r>
                        <a:rPr lang="de-DE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Neue Ausbildungsordnung </a:t>
                      </a:r>
                    </a:p>
                    <a:p>
                      <a:pPr algn="ctr"/>
                      <a:r>
                        <a:rPr lang="de-DE" sz="1400" dirty="0"/>
                        <a:t>ab 01. August 2025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Änderungen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im Überblick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4225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Ausbildungs-</a:t>
                      </a:r>
                      <a:r>
                        <a:rPr lang="de-DE" sz="1400" b="1" dirty="0" err="1"/>
                        <a:t>rahmenplan</a:t>
                      </a:r>
                      <a:r>
                        <a:rPr lang="de-DE" sz="1400" b="1" dirty="0"/>
                        <a:t> (2)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Wahlqualifikationen</a:t>
                      </a:r>
                    </a:p>
                    <a:p>
                      <a:pPr marL="179388" indent="-179388">
                        <a:spcAft>
                          <a:spcPts val="200"/>
                        </a:spcAft>
                        <a:buNone/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Auftragssteuerung und –</a:t>
                      </a:r>
                      <a:r>
                        <a:rPr lang="de-DE" sz="1400" b="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koordination</a:t>
                      </a: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179388" indent="-179388">
                        <a:spcAft>
                          <a:spcPts val="200"/>
                        </a:spcAft>
                        <a:buNone/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kaufmännische Steuerung und Kontrolle,</a:t>
                      </a:r>
                    </a:p>
                    <a:p>
                      <a:pPr marL="179388" indent="-179388"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kaufmännische Abläufe in kleinen und mittleren Unternehmen,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Einkauf und Logistik,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 Marketing und Vertrieb,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 Personalwirtschaft,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 Assistenz und Sekretariat,</a:t>
                      </a:r>
                    </a:p>
                    <a:p>
                      <a:pPr marL="179388" indent="-179388"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8. Öffentlichkeitsarbeit und Veranstaltungsmanagement,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9. Verwaltung und Recht,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de-DE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 öffentliche Finanzwirtschaft.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b="1" dirty="0"/>
                        <a:t>Wahlqualifikationen</a:t>
                      </a:r>
                    </a:p>
                    <a:p>
                      <a:r>
                        <a:rPr lang="de-DE" sz="1400" b="0" dirty="0"/>
                        <a:t>1. Auftragsprozess steuern,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2. Instrumente der kaufmännischen Steuerung und Kontrolle nutzen,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3. kaufmännische Abläufe in kleinen und mittleren Unternehmen gestalten und umsetzen,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4. Einkauf und Logistikprozesse planen, koordinieren und durchführen,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5. Marketing- und Vertriebsaktivitäten mitgestalten,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6. personalwirtschaftliche Prozesse umsetzen,</a:t>
                      </a:r>
                    </a:p>
                    <a:p>
                      <a:r>
                        <a:rPr lang="de-DE" sz="1400" b="0" dirty="0"/>
                        <a:t>7. Assistenzaufgaben übernehmen,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8. Öffentlichkeitsarbeit gestalten und Aufgaben des Veranstaltungs-managements übernehmen,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9. Aufgaben der Verwaltung wahrnehmen und Recht anwenden,</a:t>
                      </a:r>
                    </a:p>
                    <a:p>
                      <a:pPr marL="179388" indent="-179388"/>
                      <a:r>
                        <a:rPr lang="de-DE" sz="1400" b="0" dirty="0"/>
                        <a:t>10. Haushaltsmittel planen und bewirtschaften</a:t>
                      </a:r>
                    </a:p>
                    <a:p>
                      <a:endParaRPr lang="de-DE" sz="14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de-DE" sz="1400" b="1" dirty="0"/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400" b="1" dirty="0"/>
                        <a:t>Keine inhaltlichen Änderungen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400" b="0" dirty="0"/>
                        <a:t>Kompetenz- / handlungsorientierte Formulierungen</a:t>
                      </a:r>
                      <a:endParaRPr lang="de-DE" sz="1400" b="1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de-DE" sz="1400" dirty="0"/>
                        <a:t>formale Anpassungen an aktuelle Strukturvorgaben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257035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3FB5C3F0-1910-4F5F-A00C-7C1FE99E1410}"/>
              </a:ext>
            </a:extLst>
          </p:cNvPr>
          <p:cNvSpPr txBox="1"/>
          <p:nvPr/>
        </p:nvSpPr>
        <p:spPr>
          <a:xfrm>
            <a:off x="1272209" y="387626"/>
            <a:ext cx="1011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070C0"/>
                </a:solidFill>
              </a:rPr>
              <a:t>Neuordnung Kaufleute für Büromanagement:  Änderungen im Überblick</a:t>
            </a:r>
          </a:p>
        </p:txBody>
      </p:sp>
    </p:spTree>
    <p:extLst>
      <p:ext uri="{BB962C8B-B14F-4D97-AF65-F5344CB8AC3E}">
        <p14:creationId xmlns:p14="http://schemas.microsoft.com/office/powerpoint/2010/main" val="145439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05D52A7-2EEB-4E8C-9752-E7C007C48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09633"/>
              </p:ext>
            </p:extLst>
          </p:nvPr>
        </p:nvGraphicFramePr>
        <p:xfrm>
          <a:off x="1137477" y="1021522"/>
          <a:ext cx="10282584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627">
                  <a:extLst>
                    <a:ext uri="{9D8B030D-6E8A-4147-A177-3AD203B41FA5}">
                      <a16:colId xmlns:a16="http://schemas.microsoft.com/office/drawing/2014/main" val="2903108525"/>
                    </a:ext>
                  </a:extLst>
                </a:gridCol>
                <a:gridCol w="2951922">
                  <a:extLst>
                    <a:ext uri="{9D8B030D-6E8A-4147-A177-3AD203B41FA5}">
                      <a16:colId xmlns:a16="http://schemas.microsoft.com/office/drawing/2014/main" val="4211277878"/>
                    </a:ext>
                  </a:extLst>
                </a:gridCol>
                <a:gridCol w="3150705">
                  <a:extLst>
                    <a:ext uri="{9D8B030D-6E8A-4147-A177-3AD203B41FA5}">
                      <a16:colId xmlns:a16="http://schemas.microsoft.com/office/drawing/2014/main" val="3190893843"/>
                    </a:ext>
                  </a:extLst>
                </a:gridCol>
                <a:gridCol w="2395330">
                  <a:extLst>
                    <a:ext uri="{9D8B030D-6E8A-4147-A177-3AD203B41FA5}">
                      <a16:colId xmlns:a16="http://schemas.microsoft.com/office/drawing/2014/main" val="3213542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Bisherige Ausbildungsordnung</a:t>
                      </a:r>
                    </a:p>
                    <a:p>
                      <a:pPr algn="ctr"/>
                      <a:r>
                        <a:rPr lang="de-DE" sz="1400" dirty="0"/>
                        <a:t>2014 - 2024</a:t>
                      </a:r>
                    </a:p>
                    <a:p>
                      <a:r>
                        <a:rPr lang="de-DE" sz="14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Neue Ausbildungsordnung </a:t>
                      </a:r>
                    </a:p>
                    <a:p>
                      <a:pPr algn="ctr"/>
                      <a:r>
                        <a:rPr lang="de-DE" sz="1400" dirty="0"/>
                        <a:t>ab 01. August 2025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Änderungen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im Überblick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42251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Ausbildungs-</a:t>
                      </a:r>
                      <a:r>
                        <a:rPr lang="de-DE" sz="14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rahmenplan</a:t>
                      </a:r>
                      <a:r>
                        <a:rPr lang="de-D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(3)</a:t>
                      </a:r>
                    </a:p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Gemeinsame integrative Fertigkeiten, Kenntnisse und Fähigkeiten</a:t>
                      </a:r>
                    </a:p>
                    <a:p>
                      <a:r>
                        <a:rPr lang="de-DE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1. Ausbildungsbetrieb</a:t>
                      </a:r>
                    </a:p>
                    <a:p>
                      <a:r>
                        <a:rPr lang="de-DE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2. Arbeitsorganisation</a:t>
                      </a:r>
                    </a:p>
                    <a:p>
                      <a:pPr marL="179388" indent="-179388"/>
                      <a:r>
                        <a:rPr lang="de-DE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3. Information, Kommunikation, Kooperation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Integrativ zu vermittelnden Fertigkeiten, Kenntnisse und Fähigkeiten </a:t>
                      </a:r>
                    </a:p>
                    <a:p>
                      <a:endParaRPr lang="de-DE" sz="1400" dirty="0"/>
                    </a:p>
                    <a:p>
                      <a:pPr marL="179388" indent="-179388"/>
                      <a:r>
                        <a:rPr lang="de-DE" sz="1400" dirty="0"/>
                        <a:t>1. Organisation des Ausbildungs-betriebes, Berufsbildung sowie Arbeits- und Tarifrecht,</a:t>
                      </a:r>
                    </a:p>
                    <a:p>
                      <a:pPr marL="179388" indent="-179388"/>
                      <a:r>
                        <a:rPr lang="de-DE" sz="1400" dirty="0"/>
                        <a:t>2. Sicherheit und Gesundheit bei der Arbeit,</a:t>
                      </a:r>
                    </a:p>
                    <a:p>
                      <a:r>
                        <a:rPr lang="de-DE" sz="1400" dirty="0"/>
                        <a:t>3. Umweltschutz und Nachhaltigkeit,</a:t>
                      </a:r>
                    </a:p>
                    <a:p>
                      <a:r>
                        <a:rPr lang="de-DE" sz="1400" dirty="0"/>
                        <a:t>4. digitalisierte Arbeitswelt,</a:t>
                      </a:r>
                    </a:p>
                    <a:p>
                      <a:pPr marL="179388" indent="-179388"/>
                      <a:r>
                        <a:rPr lang="de-DE" sz="1400" dirty="0"/>
                        <a:t>5. Arbeitsorganisation und Informationsmanagement gestalten und</a:t>
                      </a:r>
                    </a:p>
                    <a:p>
                      <a:pPr marL="179388" indent="-179388"/>
                      <a:r>
                        <a:rPr lang="de-DE" sz="1400" dirty="0"/>
                        <a:t>6. Zusammenarbeit und Kommunikation gestalten</a:t>
                      </a:r>
                    </a:p>
                    <a:p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de-DE" sz="1400" b="1" dirty="0"/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400" b="1" dirty="0"/>
                        <a:t>Integration der neuen Standardberufsbild-positionen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400" b="0" dirty="0"/>
                        <a:t>Umstrukturierung und Umformulierung der integrativen Berufsbildposition zur Arbeitsorganisation sowie zur Kommunikation und Zusammenarbeit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de-DE" sz="1400" dirty="0"/>
                        <a:t>formale Anpassungen an aktuelle Strukturvorgaben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400" b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de-DE" sz="1400" b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83667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r>
                        <a:rPr lang="de-DE" sz="1400" b="1" dirty="0"/>
                        <a:t>Zeitliche Gliederung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Zeitrahmenmethode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Zeitrichtwerte in Wochen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de-DE" sz="1400" b="1" dirty="0"/>
                        <a:t>Änderung in Zeitrichtwertmethode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385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/>
                        <a:t>Prüfung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de-DE" sz="1400" b="1" dirty="0"/>
                        <a:t>Redaktionelle Anpassungen, vgl. insbesondere </a:t>
                      </a:r>
                      <a:r>
                        <a:rPr lang="de-DE" sz="1400" b="1" dirty="0">
                          <a:highlight>
                            <a:srgbClr val="FFFF00"/>
                          </a:highlight>
                        </a:rPr>
                        <a:t>§ 13 Absatz 1 bis 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65203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DBBDF735-13CA-41F9-AB96-036214855AB7}"/>
              </a:ext>
            </a:extLst>
          </p:cNvPr>
          <p:cNvSpPr txBox="1"/>
          <p:nvPr/>
        </p:nvSpPr>
        <p:spPr>
          <a:xfrm>
            <a:off x="1272209" y="387626"/>
            <a:ext cx="10118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070C0"/>
                </a:solidFill>
              </a:rPr>
              <a:t>Neuordnung Kaufleute für Büromanagement:  Änderungen im Überblick</a:t>
            </a:r>
          </a:p>
        </p:txBody>
      </p:sp>
    </p:spTree>
    <p:extLst>
      <p:ext uri="{BB962C8B-B14F-4D97-AF65-F5344CB8AC3E}">
        <p14:creationId xmlns:p14="http://schemas.microsoft.com/office/powerpoint/2010/main" val="81172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48BF0AAA-B7F4-42D9-BDFD-642090C5113F}"/>
              </a:ext>
            </a:extLst>
          </p:cNvPr>
          <p:cNvSpPr/>
          <p:nvPr/>
        </p:nvSpPr>
        <p:spPr>
          <a:xfrm>
            <a:off x="1311826" y="192279"/>
            <a:ext cx="3024000" cy="114950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Abschnitt A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Berufsprofilgebende Fertigkeiten, Kenntnisse und Fähigkeiten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FB3209D-4C42-44EE-B205-C99402A76003}"/>
              </a:ext>
            </a:extLst>
          </p:cNvPr>
          <p:cNvSpPr/>
          <p:nvPr/>
        </p:nvSpPr>
        <p:spPr>
          <a:xfrm>
            <a:off x="4632576" y="182343"/>
            <a:ext cx="3040433" cy="11594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Abschnitt B</a:t>
            </a: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Weitere berufsprofilgebende Fertigkeiten, Kenntnisse und Fähigkeiten in zwei Wahl-qualifikationen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850B759-62EB-4BE8-8A5E-CDDE48809A61}"/>
              </a:ext>
            </a:extLst>
          </p:cNvPr>
          <p:cNvSpPr/>
          <p:nvPr/>
        </p:nvSpPr>
        <p:spPr>
          <a:xfrm>
            <a:off x="7928584" y="192280"/>
            <a:ext cx="3420264" cy="1149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/>
              <a:t>Abschnitt C</a:t>
            </a:r>
          </a:p>
          <a:p>
            <a:pPr algn="ctr"/>
            <a:endParaRPr lang="de-DE" sz="1200" b="1" dirty="0"/>
          </a:p>
          <a:p>
            <a:pPr algn="ctr"/>
            <a:r>
              <a:rPr lang="de-DE" sz="1400" dirty="0"/>
              <a:t>Integrative Fertigkeiten,</a:t>
            </a:r>
          </a:p>
          <a:p>
            <a:pPr algn="ctr"/>
            <a:r>
              <a:rPr lang="de-DE" sz="1400" dirty="0"/>
              <a:t>Kenntnisse und Fähigkeiten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286AE57-00D4-4DED-9AA1-1CE39D4A01D2}"/>
              </a:ext>
            </a:extLst>
          </p:cNvPr>
          <p:cNvSpPr/>
          <p:nvPr/>
        </p:nvSpPr>
        <p:spPr>
          <a:xfrm>
            <a:off x="1331597" y="1719470"/>
            <a:ext cx="1440000" cy="49561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Büroprozesse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83CE73F-C091-4AC0-BAD4-97E64EA077D2}"/>
              </a:ext>
            </a:extLst>
          </p:cNvPr>
          <p:cNvSpPr/>
          <p:nvPr/>
        </p:nvSpPr>
        <p:spPr>
          <a:xfrm>
            <a:off x="2892175" y="1719470"/>
            <a:ext cx="1440000" cy="49462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Geschäfts-prozesse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E2F99EC-704C-4E54-83B9-E8A1DF6DB902}"/>
              </a:ext>
            </a:extLst>
          </p:cNvPr>
          <p:cNvSpPr/>
          <p:nvPr/>
        </p:nvSpPr>
        <p:spPr>
          <a:xfrm>
            <a:off x="6209588" y="2236309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200" dirty="0"/>
              <a:t>Instrumente der kaufmännischen Steuerung und Kontrolle nutzen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AFB0EFB-43B4-4DC5-B2F4-45C6D8F5EA8F}"/>
              </a:ext>
            </a:extLst>
          </p:cNvPr>
          <p:cNvSpPr/>
          <p:nvPr/>
        </p:nvSpPr>
        <p:spPr>
          <a:xfrm>
            <a:off x="4632576" y="2226374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Auftragsprozess steuern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A297899-191C-494E-B874-8DB25B198764}"/>
              </a:ext>
            </a:extLst>
          </p:cNvPr>
          <p:cNvSpPr/>
          <p:nvPr/>
        </p:nvSpPr>
        <p:spPr>
          <a:xfrm>
            <a:off x="4632577" y="3135909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/>
              <a:t>kaufmännische Abläufe in kleinen und mittleren Unternehmen gestalten und </a:t>
            </a:r>
            <a:r>
              <a:rPr lang="de-DE" sz="1050" dirty="0"/>
              <a:t>umsetzen</a:t>
            </a:r>
            <a:endParaRPr lang="de-DE" sz="120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BFC62F5-3F77-4BC1-B3C4-DD5B4DDCEFCE}"/>
              </a:ext>
            </a:extLst>
          </p:cNvPr>
          <p:cNvSpPr/>
          <p:nvPr/>
        </p:nvSpPr>
        <p:spPr>
          <a:xfrm>
            <a:off x="4632578" y="4039825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Marketing- und Vertriebsaktivitäten mitgestalten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44DF115-1F7C-4326-8B84-67CC68689A7C}"/>
              </a:ext>
            </a:extLst>
          </p:cNvPr>
          <p:cNvSpPr/>
          <p:nvPr/>
        </p:nvSpPr>
        <p:spPr>
          <a:xfrm>
            <a:off x="4632578" y="4943741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Assistenzaufgaben übernehmen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819A0F3-7A19-4E13-8636-ABE936BF669A}"/>
              </a:ext>
            </a:extLst>
          </p:cNvPr>
          <p:cNvSpPr/>
          <p:nvPr/>
        </p:nvSpPr>
        <p:spPr>
          <a:xfrm>
            <a:off x="4632579" y="5847657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Aufgaben der Verwaltung wahrnehmen und Recht anwenden 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1F4D543-E674-42A6-BA85-2C8B93C3775B}"/>
              </a:ext>
            </a:extLst>
          </p:cNvPr>
          <p:cNvSpPr/>
          <p:nvPr/>
        </p:nvSpPr>
        <p:spPr>
          <a:xfrm>
            <a:off x="6226624" y="3125201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050" dirty="0"/>
              <a:t>Einkauf und Logistikprozesse planen, koordinieren und durchführen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8CAA761-2F00-48F6-9244-6E524701DAA8}"/>
              </a:ext>
            </a:extLst>
          </p:cNvPr>
          <p:cNvSpPr/>
          <p:nvPr/>
        </p:nvSpPr>
        <p:spPr>
          <a:xfrm>
            <a:off x="6209588" y="4039569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200" dirty="0"/>
              <a:t>Personal-wirtschaftliche Prozesse umsetzen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929B22F-2CAA-4690-9671-EF0BD9C03C6E}"/>
              </a:ext>
            </a:extLst>
          </p:cNvPr>
          <p:cNvSpPr/>
          <p:nvPr/>
        </p:nvSpPr>
        <p:spPr>
          <a:xfrm>
            <a:off x="6226624" y="4953937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050" dirty="0"/>
              <a:t>Öffentlichkeitsarbeit gestalten und Aufgaben des </a:t>
            </a:r>
            <a:r>
              <a:rPr lang="de-DE" sz="1050" dirty="0" err="1"/>
              <a:t>Veran-staltungsmanagements</a:t>
            </a:r>
            <a:r>
              <a:rPr lang="de-DE" sz="1050" dirty="0"/>
              <a:t> übernehmen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8CE9DBB-6490-4169-97DC-5CEE7514B297}"/>
              </a:ext>
            </a:extLst>
          </p:cNvPr>
          <p:cNvSpPr/>
          <p:nvPr/>
        </p:nvSpPr>
        <p:spPr>
          <a:xfrm>
            <a:off x="6226625" y="5847657"/>
            <a:ext cx="1463421" cy="82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200" dirty="0"/>
              <a:t>Haushaltsmittel planen und bewirtschaften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1933E99F-162B-4689-AEE1-DD21D24CB1A3}"/>
              </a:ext>
            </a:extLst>
          </p:cNvPr>
          <p:cNvSpPr/>
          <p:nvPr/>
        </p:nvSpPr>
        <p:spPr>
          <a:xfrm>
            <a:off x="9708002" y="1709526"/>
            <a:ext cx="777115" cy="49561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200" dirty="0"/>
              <a:t>Arbeitsorganisation und Informationsmanagement gestalten 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03747FF2-3D7E-4353-A873-1BA6D0F5EF5F}"/>
              </a:ext>
            </a:extLst>
          </p:cNvPr>
          <p:cNvSpPr/>
          <p:nvPr/>
        </p:nvSpPr>
        <p:spPr>
          <a:xfrm>
            <a:off x="7940207" y="1719466"/>
            <a:ext cx="378025" cy="49462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100"/>
              <a:t>Organisation des Ausbildungsbetriebes, Berufsbildung sowie Arbeits- und Tarifrecht</a:t>
            </a:r>
            <a:endParaRPr lang="de-DE" sz="11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060D3B2-B157-434B-940A-B3E08689FBEA}"/>
              </a:ext>
            </a:extLst>
          </p:cNvPr>
          <p:cNvSpPr/>
          <p:nvPr/>
        </p:nvSpPr>
        <p:spPr>
          <a:xfrm>
            <a:off x="8379380" y="1719466"/>
            <a:ext cx="378025" cy="49462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200"/>
              <a:t>Sicherheit und Gesundheit bei der Arbeit</a:t>
            </a:r>
            <a:endParaRPr lang="de-DE" sz="12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F4D80986-1E26-4175-9278-9EE05EB3C82E}"/>
              </a:ext>
            </a:extLst>
          </p:cNvPr>
          <p:cNvSpPr/>
          <p:nvPr/>
        </p:nvSpPr>
        <p:spPr>
          <a:xfrm>
            <a:off x="8807655" y="1719465"/>
            <a:ext cx="378025" cy="49462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200" dirty="0"/>
              <a:t>Umweltschutz und Nachhaltigkeit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6E03908F-D893-4B2B-85BA-A8F15E7D32DD}"/>
              </a:ext>
            </a:extLst>
          </p:cNvPr>
          <p:cNvSpPr/>
          <p:nvPr/>
        </p:nvSpPr>
        <p:spPr>
          <a:xfrm>
            <a:off x="9248990" y="1719464"/>
            <a:ext cx="378025" cy="49462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200" dirty="0"/>
              <a:t>Digitalisierte Arbeitswelt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FE6898C3-B85F-487E-9185-4888CF26C982}"/>
              </a:ext>
            </a:extLst>
          </p:cNvPr>
          <p:cNvSpPr/>
          <p:nvPr/>
        </p:nvSpPr>
        <p:spPr>
          <a:xfrm>
            <a:off x="10571733" y="1709525"/>
            <a:ext cx="777115" cy="49561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sz="1200" dirty="0"/>
              <a:t>Zusammenarbeit und Kommunikation gestalten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393FC4A-652F-4A58-870A-E2BE9FCE6068}"/>
              </a:ext>
            </a:extLst>
          </p:cNvPr>
          <p:cNvSpPr txBox="1"/>
          <p:nvPr/>
        </p:nvSpPr>
        <p:spPr>
          <a:xfrm>
            <a:off x="4589061" y="1477765"/>
            <a:ext cx="3073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ab dem 16. Monat</a:t>
            </a:r>
          </a:p>
          <a:p>
            <a:r>
              <a:rPr lang="de-DE" sz="1400" dirty="0"/>
              <a:t>zwei Wahlqualifikationen mit jeweils 22 Wochen</a:t>
            </a:r>
          </a:p>
        </p:txBody>
      </p:sp>
      <p:sp>
        <p:nvSpPr>
          <p:cNvPr id="35" name="Pfeil: nach unten 34">
            <a:extLst>
              <a:ext uri="{FF2B5EF4-FFF2-40B4-BE49-F238E27FC236}">
                <a16:creationId xmlns:a16="http://schemas.microsoft.com/office/drawing/2014/main" id="{4695A762-5918-4DC0-8C43-C06E75157BD9}"/>
              </a:ext>
            </a:extLst>
          </p:cNvPr>
          <p:cNvSpPr/>
          <p:nvPr/>
        </p:nvSpPr>
        <p:spPr>
          <a:xfrm>
            <a:off x="546652" y="1719464"/>
            <a:ext cx="654319" cy="494624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Regelausbildungszeit 3 Jahre</a:t>
            </a:r>
          </a:p>
        </p:txBody>
      </p:sp>
    </p:spTree>
    <p:extLst>
      <p:ext uri="{BB962C8B-B14F-4D97-AF65-F5344CB8AC3E}">
        <p14:creationId xmlns:p14="http://schemas.microsoft.com/office/powerpoint/2010/main" val="6259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F5B3CF8-FAF8-478D-B2E5-3C9D1B530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358460"/>
              </p:ext>
            </p:extLst>
          </p:nvPr>
        </p:nvGraphicFramePr>
        <p:xfrm>
          <a:off x="337929" y="1050839"/>
          <a:ext cx="11082132" cy="51884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0683">
                  <a:extLst>
                    <a:ext uri="{9D8B030D-6E8A-4147-A177-3AD203B41FA5}">
                      <a16:colId xmlns:a16="http://schemas.microsoft.com/office/drawing/2014/main" val="498278765"/>
                    </a:ext>
                  </a:extLst>
                </a:gridCol>
                <a:gridCol w="1501794">
                  <a:extLst>
                    <a:ext uri="{9D8B030D-6E8A-4147-A177-3AD203B41FA5}">
                      <a16:colId xmlns:a16="http://schemas.microsoft.com/office/drawing/2014/main" val="2177838219"/>
                    </a:ext>
                  </a:extLst>
                </a:gridCol>
                <a:gridCol w="1161388">
                  <a:extLst>
                    <a:ext uri="{9D8B030D-6E8A-4147-A177-3AD203B41FA5}">
                      <a16:colId xmlns:a16="http://schemas.microsoft.com/office/drawing/2014/main" val="2179787827"/>
                    </a:ext>
                  </a:extLst>
                </a:gridCol>
                <a:gridCol w="1234809">
                  <a:extLst>
                    <a:ext uri="{9D8B030D-6E8A-4147-A177-3AD203B41FA5}">
                      <a16:colId xmlns:a16="http://schemas.microsoft.com/office/drawing/2014/main" val="3590543460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334808441"/>
                    </a:ext>
                  </a:extLst>
                </a:gridCol>
                <a:gridCol w="1075730">
                  <a:extLst>
                    <a:ext uri="{9D8B030D-6E8A-4147-A177-3AD203B41FA5}">
                      <a16:colId xmlns:a16="http://schemas.microsoft.com/office/drawing/2014/main" val="2050862281"/>
                    </a:ext>
                  </a:extLst>
                </a:gridCol>
                <a:gridCol w="436911">
                  <a:extLst>
                    <a:ext uri="{9D8B030D-6E8A-4147-A177-3AD203B41FA5}">
                      <a16:colId xmlns:a16="http://schemas.microsoft.com/office/drawing/2014/main" val="1603068107"/>
                    </a:ext>
                  </a:extLst>
                </a:gridCol>
                <a:gridCol w="638819">
                  <a:extLst>
                    <a:ext uri="{9D8B030D-6E8A-4147-A177-3AD203B41FA5}">
                      <a16:colId xmlns:a16="http://schemas.microsoft.com/office/drawing/2014/main" val="358081671"/>
                    </a:ext>
                  </a:extLst>
                </a:gridCol>
                <a:gridCol w="1075730">
                  <a:extLst>
                    <a:ext uri="{9D8B030D-6E8A-4147-A177-3AD203B41FA5}">
                      <a16:colId xmlns:a16="http://schemas.microsoft.com/office/drawing/2014/main" val="3707911438"/>
                    </a:ext>
                  </a:extLst>
                </a:gridCol>
                <a:gridCol w="1075730">
                  <a:extLst>
                    <a:ext uri="{9D8B030D-6E8A-4147-A177-3AD203B41FA5}">
                      <a16:colId xmlns:a16="http://schemas.microsoft.com/office/drawing/2014/main" val="2986423580"/>
                    </a:ext>
                  </a:extLst>
                </a:gridCol>
                <a:gridCol w="1075730">
                  <a:extLst>
                    <a:ext uri="{9D8B030D-6E8A-4147-A177-3AD203B41FA5}">
                      <a16:colId xmlns:a16="http://schemas.microsoft.com/office/drawing/2014/main" val="3325465855"/>
                    </a:ext>
                  </a:extLst>
                </a:gridCol>
              </a:tblGrid>
              <a:tr h="1041089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DQR 7</a:t>
                      </a: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Fortbildungs-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ebene</a:t>
                      </a:r>
                    </a:p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Gepr. Betriebswirt/-in nach dem BBiG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Master Professional in Business Management nach BBiG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4">
                            <a:lumMod val="67000"/>
                          </a:schemeClr>
                        </a:gs>
                        <a:gs pos="48000">
                          <a:schemeClr val="accent4">
                            <a:lumMod val="97000"/>
                            <a:lumOff val="3000"/>
                          </a:schemeClr>
                        </a:gs>
                        <a:gs pos="100000">
                          <a:schemeClr val="accent4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Geprüfter Berufspädagoge/Geprüfte Berufspädagogin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4">
                            <a:lumMod val="67000"/>
                          </a:schemeClr>
                        </a:gs>
                        <a:gs pos="48000">
                          <a:schemeClr val="accent4">
                            <a:lumMod val="97000"/>
                            <a:lumOff val="3000"/>
                          </a:schemeClr>
                        </a:gs>
                        <a:gs pos="100000">
                          <a:schemeClr val="accent4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Geprüfter Berufspädagoge/Geprüfte Berufspädagogin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Geprüfter Berufspädagoge/Geprüfte Berufspädagogin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22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71656"/>
                  </a:ext>
                </a:extLst>
              </a:tr>
              <a:tr h="131461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DQR 6 </a:t>
                      </a: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2. Fortbildungs-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ebene</a:t>
                      </a:r>
                    </a:p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Gepr. Fachwirt/-in Büro- und Projekt-organisation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Gepr. Wirtschafts-fachwirt/in</a:t>
                      </a:r>
                    </a:p>
                    <a:p>
                      <a:pPr algn="ctr" eaLnBrk="0" hangingPunct="0">
                        <a:spcBef>
                          <a:spcPct val="50000"/>
                        </a:spcBef>
                      </a:pPr>
                      <a:endParaRPr lang="de-DE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Gepr. Personalfach-kaufmann/-frau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Geprüfte/-r Controller/-in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Bachelor Professional in Bilanzbuch-haltung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Geprüfte/-r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Industrie-fachwirt/-in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Bachelor Professional für kauf-männisches Management HWO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50000"/>
                        </a:spcBef>
                      </a:pP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Geprüfte/-r Aus- und Weiter-bildungs-pädagoge/-in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67000"/>
                          </a:schemeClr>
                        </a:gs>
                        <a:gs pos="48000">
                          <a:schemeClr val="accent2">
                            <a:lumMod val="97000"/>
                            <a:lumOff val="3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98907710"/>
                  </a:ext>
                </a:extLst>
              </a:tr>
              <a:tr h="364800">
                <a:tc>
                  <a:txBody>
                    <a:bodyPr/>
                    <a:lstStyle/>
                    <a:p>
                      <a:pPr algn="ctr"/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635540"/>
                  </a:ext>
                </a:extLst>
              </a:tr>
              <a:tr h="889221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DQR 5</a:t>
                      </a: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1. Fortbildungs-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ebene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Gepr. Berufsspezialist*in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für fremdsprachige Kommunikation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48000">
                          <a:schemeClr val="accent6">
                            <a:lumMod val="97000"/>
                            <a:lumOff val="3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949628"/>
                  </a:ext>
                </a:extLst>
              </a:tr>
              <a:tr h="364800">
                <a:tc>
                  <a:txBody>
                    <a:bodyPr/>
                    <a:lstStyle/>
                    <a:p>
                      <a:pPr algn="ctr"/>
                      <a:endParaRPr lang="de-DE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69121"/>
                  </a:ext>
                </a:extLst>
              </a:tr>
              <a:tr h="738113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DQR 4</a:t>
                      </a:r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Kaufmann/Kauffrau für Büromanagement</a:t>
                      </a:r>
                    </a:p>
                    <a:p>
                      <a:pPr algn="ctr"/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593977"/>
                  </a:ext>
                </a:extLst>
              </a:tr>
            </a:tbl>
          </a:graphicData>
        </a:graphic>
      </p:graphicFrame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76E4BE6-6554-4D90-8C45-6123FEAB57E2}"/>
              </a:ext>
            </a:extLst>
          </p:cNvPr>
          <p:cNvCxnSpPr/>
          <p:nvPr/>
        </p:nvCxnSpPr>
        <p:spPr>
          <a:xfrm flipV="1">
            <a:off x="5290932" y="2140227"/>
            <a:ext cx="0" cy="25200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D6B86670-8B63-4722-B9F2-3FB82B702287}"/>
              </a:ext>
            </a:extLst>
          </p:cNvPr>
          <p:cNvCxnSpPr/>
          <p:nvPr/>
        </p:nvCxnSpPr>
        <p:spPr>
          <a:xfrm flipV="1">
            <a:off x="10643430" y="2140227"/>
            <a:ext cx="0" cy="25200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B1B62DF8-A0D7-49C6-8A22-EE19CC07C395}"/>
              </a:ext>
            </a:extLst>
          </p:cNvPr>
          <p:cNvCxnSpPr/>
          <p:nvPr/>
        </p:nvCxnSpPr>
        <p:spPr>
          <a:xfrm flipV="1">
            <a:off x="5300871" y="3780180"/>
            <a:ext cx="0" cy="25200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54D6EA87-C379-428E-B5CE-E236F3CCDA0E}"/>
              </a:ext>
            </a:extLst>
          </p:cNvPr>
          <p:cNvCxnSpPr/>
          <p:nvPr/>
        </p:nvCxnSpPr>
        <p:spPr>
          <a:xfrm flipV="1">
            <a:off x="5310810" y="5141838"/>
            <a:ext cx="0" cy="252000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62365E7C-0B8D-404F-A2E2-6A143539F439}"/>
              </a:ext>
            </a:extLst>
          </p:cNvPr>
          <p:cNvCxnSpPr>
            <a:cxnSpLocks/>
          </p:cNvCxnSpPr>
          <p:nvPr/>
        </p:nvCxnSpPr>
        <p:spPr>
          <a:xfrm flipV="1">
            <a:off x="9213566" y="4032180"/>
            <a:ext cx="0" cy="1308649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55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CD13E39D-FA70-4D07-91F2-916A288C5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340461"/>
              </p:ext>
            </p:extLst>
          </p:nvPr>
        </p:nvGraphicFramePr>
        <p:xfrm>
          <a:off x="309219" y="485670"/>
          <a:ext cx="11081532" cy="590881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833781">
                  <a:extLst>
                    <a:ext uri="{9D8B030D-6E8A-4147-A177-3AD203B41FA5}">
                      <a16:colId xmlns:a16="http://schemas.microsoft.com/office/drawing/2014/main" val="2536929950"/>
                    </a:ext>
                  </a:extLst>
                </a:gridCol>
                <a:gridCol w="10247751">
                  <a:extLst>
                    <a:ext uri="{9D8B030D-6E8A-4147-A177-3AD203B41FA5}">
                      <a16:colId xmlns:a16="http://schemas.microsoft.com/office/drawing/2014/main" val="1007440931"/>
                    </a:ext>
                  </a:extLst>
                </a:gridCol>
              </a:tblGrid>
              <a:tr h="635732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1940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025751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1950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836612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1960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608743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1970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63873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1980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772491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1990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37835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716771"/>
                  </a:ext>
                </a:extLst>
              </a:tr>
              <a:tr h="635732">
                <a:tc>
                  <a:txBody>
                    <a:bodyPr/>
                    <a:lstStyle/>
                    <a:p>
                      <a:r>
                        <a:rPr lang="de-DE" sz="1600" dirty="0"/>
                        <a:t>2010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86203"/>
                  </a:ext>
                </a:extLst>
              </a:tr>
              <a:tr h="786957">
                <a:tc>
                  <a:txBody>
                    <a:bodyPr/>
                    <a:lstStyle/>
                    <a:p>
                      <a:r>
                        <a:rPr lang="de-DE" sz="1600" b="1" dirty="0"/>
                        <a:t>2020</a:t>
                      </a:r>
                    </a:p>
                    <a:p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527617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BFDF764A-7449-4E90-98D7-722FFA059D0E}"/>
              </a:ext>
            </a:extLst>
          </p:cNvPr>
          <p:cNvSpPr/>
          <p:nvPr/>
        </p:nvSpPr>
        <p:spPr>
          <a:xfrm>
            <a:off x="1139688" y="589720"/>
            <a:ext cx="281607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 err="1"/>
              <a:t>Stenosekretär</a:t>
            </a:r>
            <a:r>
              <a:rPr lang="de-DE" sz="1200" b="1" cap="small" dirty="0"/>
              <a:t>, Büroassistent (ÖD) </a:t>
            </a:r>
          </a:p>
          <a:p>
            <a:pPr algn="ctr"/>
            <a:r>
              <a:rPr lang="de-DE" sz="1200" cap="small" dirty="0"/>
              <a:t>1946 - 1992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0253C96-C65F-46E1-BA35-E0306DB1741A}"/>
              </a:ext>
            </a:extLst>
          </p:cNvPr>
          <p:cNvSpPr/>
          <p:nvPr/>
        </p:nvSpPr>
        <p:spPr>
          <a:xfrm>
            <a:off x="1139687" y="3650632"/>
            <a:ext cx="281607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/>
              <a:t>Fachangestellte/-r für Bürokommunikation (ÖD)</a:t>
            </a:r>
          </a:p>
          <a:p>
            <a:pPr algn="ctr"/>
            <a:r>
              <a:rPr lang="de-DE" sz="1200" cap="small" dirty="0"/>
              <a:t>1992-2013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E4DE74C1-4278-4F36-BD9A-5DC4A16B9941}"/>
              </a:ext>
            </a:extLst>
          </p:cNvPr>
          <p:cNvCxnSpPr>
            <a:cxnSpLocks/>
          </p:cNvCxnSpPr>
          <p:nvPr/>
        </p:nvCxnSpPr>
        <p:spPr>
          <a:xfrm>
            <a:off x="2425148" y="1182760"/>
            <a:ext cx="0" cy="2365513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Rechteck 15">
            <a:extLst>
              <a:ext uri="{FF2B5EF4-FFF2-40B4-BE49-F238E27FC236}">
                <a16:creationId xmlns:a16="http://schemas.microsoft.com/office/drawing/2014/main" id="{3139D315-E241-4C7E-9581-26ED93DC636F}"/>
              </a:ext>
            </a:extLst>
          </p:cNvPr>
          <p:cNvSpPr/>
          <p:nvPr/>
        </p:nvSpPr>
        <p:spPr>
          <a:xfrm>
            <a:off x="4777409" y="527483"/>
            <a:ext cx="2816077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Bürogehilfe (IH) </a:t>
            </a:r>
          </a:p>
          <a:p>
            <a:pPr algn="ctr"/>
            <a:r>
              <a:rPr lang="de-DE" sz="1200" cap="small" dirty="0">
                <a:solidFill>
                  <a:schemeClr val="tx1"/>
                </a:solidFill>
              </a:rPr>
              <a:t>1941 - 1991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61E7725-6608-4073-A489-2276EC7E369D}"/>
              </a:ext>
            </a:extLst>
          </p:cNvPr>
          <p:cNvSpPr/>
          <p:nvPr/>
        </p:nvSpPr>
        <p:spPr>
          <a:xfrm>
            <a:off x="4822138" y="3649115"/>
            <a:ext cx="2816079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Kaufmann/-frau für </a:t>
            </a:r>
          </a:p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Bürokommunikation (IH)</a:t>
            </a:r>
          </a:p>
          <a:p>
            <a:pPr algn="ctr"/>
            <a:r>
              <a:rPr lang="de-DE" sz="1200" cap="small" dirty="0">
                <a:solidFill>
                  <a:schemeClr val="tx1"/>
                </a:solidFill>
              </a:rPr>
              <a:t>1991 - 2013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FB383809-F268-48CE-A0CB-BD51E49CBA6D}"/>
              </a:ext>
            </a:extLst>
          </p:cNvPr>
          <p:cNvCxnSpPr>
            <a:cxnSpLocks/>
          </p:cNvCxnSpPr>
          <p:nvPr/>
        </p:nvCxnSpPr>
        <p:spPr>
          <a:xfrm>
            <a:off x="6185448" y="1136375"/>
            <a:ext cx="0" cy="2365513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5BB3C0FB-561A-4463-A745-E886791E7E86}"/>
              </a:ext>
            </a:extLst>
          </p:cNvPr>
          <p:cNvSpPr/>
          <p:nvPr/>
        </p:nvSpPr>
        <p:spPr>
          <a:xfrm>
            <a:off x="8574674" y="1818461"/>
            <a:ext cx="2816077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Bürokaufmann (HW, IH)</a:t>
            </a:r>
            <a:r>
              <a:rPr lang="de-DE" sz="1200" cap="small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de-DE" sz="1200" cap="small" dirty="0">
                <a:solidFill>
                  <a:schemeClr val="tx1"/>
                </a:solidFill>
              </a:rPr>
              <a:t>1962 - 1991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2FF6866-AEFE-4ABE-9DE3-E4EA3FEE2339}"/>
              </a:ext>
            </a:extLst>
          </p:cNvPr>
          <p:cNvSpPr/>
          <p:nvPr/>
        </p:nvSpPr>
        <p:spPr>
          <a:xfrm>
            <a:off x="8504590" y="3645228"/>
            <a:ext cx="2816077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Bürokaufmann/-Frau (IH)</a:t>
            </a:r>
          </a:p>
          <a:p>
            <a:pPr algn="ctr"/>
            <a:r>
              <a:rPr lang="de-DE" sz="1200" b="1" cap="small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de-DE" sz="1200" cap="small" dirty="0">
                <a:solidFill>
                  <a:schemeClr val="tx1"/>
                </a:solidFill>
              </a:rPr>
              <a:t>1991 - 2013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31959396-A337-48CF-8551-AB9D0A4DA465}"/>
              </a:ext>
            </a:extLst>
          </p:cNvPr>
          <p:cNvCxnSpPr>
            <a:cxnSpLocks/>
          </p:cNvCxnSpPr>
          <p:nvPr/>
        </p:nvCxnSpPr>
        <p:spPr>
          <a:xfrm>
            <a:off x="10029091" y="2395333"/>
            <a:ext cx="0" cy="118275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38BFE6B9-DAC0-40C2-A806-F92B7E111D53}"/>
              </a:ext>
            </a:extLst>
          </p:cNvPr>
          <p:cNvSpPr/>
          <p:nvPr/>
        </p:nvSpPr>
        <p:spPr>
          <a:xfrm>
            <a:off x="2204829" y="4994373"/>
            <a:ext cx="805069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400" cap="small" dirty="0"/>
              <a:t>Kaufmann/-frau für Büromanagement</a:t>
            </a:r>
          </a:p>
          <a:p>
            <a:pPr algn="ctr"/>
            <a:r>
              <a:rPr lang="de-DE" sz="1400" cap="small" dirty="0"/>
              <a:t>2013 -2024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F28FF18E-CC4B-43FC-AB67-A3EEEAA2232F}"/>
              </a:ext>
            </a:extLst>
          </p:cNvPr>
          <p:cNvSpPr/>
          <p:nvPr/>
        </p:nvSpPr>
        <p:spPr>
          <a:xfrm>
            <a:off x="2204829" y="5764938"/>
            <a:ext cx="805069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de-DE" sz="1400" cap="small" dirty="0"/>
              <a:t>Kaufmann/-frau für Büromanagement</a:t>
            </a:r>
          </a:p>
          <a:p>
            <a:pPr algn="ctr"/>
            <a:r>
              <a:rPr lang="de-DE" sz="1400" cap="small" dirty="0"/>
              <a:t>2025 bis heute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4E5D93A6-E118-41B3-B547-1E921E3E68C8}"/>
              </a:ext>
            </a:extLst>
          </p:cNvPr>
          <p:cNvCxnSpPr>
            <a:cxnSpLocks/>
          </p:cNvCxnSpPr>
          <p:nvPr/>
        </p:nvCxnSpPr>
        <p:spPr>
          <a:xfrm>
            <a:off x="2633872" y="4400467"/>
            <a:ext cx="686596" cy="53339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DD4DBB19-0BA9-4867-B297-E83370FF26ED}"/>
              </a:ext>
            </a:extLst>
          </p:cNvPr>
          <p:cNvCxnSpPr>
            <a:cxnSpLocks/>
          </p:cNvCxnSpPr>
          <p:nvPr/>
        </p:nvCxnSpPr>
        <p:spPr>
          <a:xfrm flipH="1">
            <a:off x="9495978" y="4400467"/>
            <a:ext cx="453090" cy="56365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4AC5A14D-0719-4578-923C-0B4BFE9997D3}"/>
              </a:ext>
            </a:extLst>
          </p:cNvPr>
          <p:cNvCxnSpPr>
            <a:cxnSpLocks/>
          </p:cNvCxnSpPr>
          <p:nvPr/>
        </p:nvCxnSpPr>
        <p:spPr>
          <a:xfrm>
            <a:off x="6255426" y="4390528"/>
            <a:ext cx="0" cy="575603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0D4AB3B2-D5ED-431D-A6BA-7FC4C4D514E5}"/>
              </a:ext>
            </a:extLst>
          </p:cNvPr>
          <p:cNvCxnSpPr>
            <a:cxnSpLocks/>
          </p:cNvCxnSpPr>
          <p:nvPr/>
        </p:nvCxnSpPr>
        <p:spPr>
          <a:xfrm>
            <a:off x="4724801" y="5527532"/>
            <a:ext cx="0" cy="24734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444D1662-71F4-4DDE-B867-26D9ECBC628A}"/>
              </a:ext>
            </a:extLst>
          </p:cNvPr>
          <p:cNvCxnSpPr>
            <a:cxnSpLocks/>
          </p:cNvCxnSpPr>
          <p:nvPr/>
        </p:nvCxnSpPr>
        <p:spPr>
          <a:xfrm>
            <a:off x="8067656" y="5550725"/>
            <a:ext cx="0" cy="24734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36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5403EB5E972442AB7C87E3C2A8F202" ma:contentTypeVersion="18" ma:contentTypeDescription="Ein neues Dokument erstellen." ma:contentTypeScope="" ma:versionID="253465db6aa06a9aa2bbacee461a5dbf">
  <xsd:schema xmlns:xsd="http://www.w3.org/2001/XMLSchema" xmlns:xs="http://www.w3.org/2001/XMLSchema" xmlns:p="http://schemas.microsoft.com/office/2006/metadata/properties" xmlns:ns2="0fb3c333-0c74-4f0a-af3d-b7e7be6a298c" xmlns:ns3="de9ebe5d-4fa5-49e1-aa77-6700840b714f" targetNamespace="http://schemas.microsoft.com/office/2006/metadata/properties" ma:root="true" ma:fieldsID="ad62bb61c9e3bba607db57ec28605c1d" ns2:_="" ns3:_="">
    <xsd:import namespace="0fb3c333-0c74-4f0a-af3d-b7e7be6a298c"/>
    <xsd:import namespace="de9ebe5d-4fa5-49e1-aa77-6700840b71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c333-0c74-4f0a-af3d-b7e7be6a29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01c3e8b8-c362-49f1-adc4-1a70e1f0c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9ebe5d-4fa5-49e1-aa77-6700840b7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c0f69-1367-433b-a1de-3c2573ba5177}" ma:internalName="TaxCatchAll" ma:showField="CatchAllData" ma:web="de9ebe5d-4fa5-49e1-aa77-6700840b71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b3c333-0c74-4f0a-af3d-b7e7be6a298c">
      <Terms xmlns="http://schemas.microsoft.com/office/infopath/2007/PartnerControls"/>
    </lcf76f155ced4ddcb4097134ff3c332f>
    <TaxCatchAll xmlns="de9ebe5d-4fa5-49e1-aa77-6700840b714f" xsi:nil="true"/>
  </documentManagement>
</p:properties>
</file>

<file path=customXml/itemProps1.xml><?xml version="1.0" encoding="utf-8"?>
<ds:datastoreItem xmlns:ds="http://schemas.openxmlformats.org/officeDocument/2006/customXml" ds:itemID="{AAE5D961-B8D0-4BC5-AF41-7F59245E50FA}"/>
</file>

<file path=customXml/itemProps2.xml><?xml version="1.0" encoding="utf-8"?>
<ds:datastoreItem xmlns:ds="http://schemas.openxmlformats.org/officeDocument/2006/customXml" ds:itemID="{ECCC5442-D781-4301-A757-266B1ACBD98E}"/>
</file>

<file path=customXml/itemProps3.xml><?xml version="1.0" encoding="utf-8"?>
<ds:datastoreItem xmlns:ds="http://schemas.openxmlformats.org/officeDocument/2006/customXml" ds:itemID="{1F761744-A33C-41AC-8A5A-CE78651BF63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Breitbild</PresentationFormat>
  <Paragraphs>196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Mottweiler, Dr. Hannelore</dc:creator>
  <cp:lastModifiedBy>Grupe, Simon</cp:lastModifiedBy>
  <cp:revision>48</cp:revision>
  <dcterms:created xsi:type="dcterms:W3CDTF">2024-12-04T07:39:47Z</dcterms:created>
  <dcterms:modified xsi:type="dcterms:W3CDTF">2025-02-03T10:29:34Z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0x010100535403EB5E972442AB7C87E3C2A8F202</vt:lpwstr>
  </property>
</Properties>
</file>